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c51c7fa08_3_2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c51c7fa08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c51c7fa08_3_3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c51c7fa08_3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b84212bbc_2_9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b84212bbc_2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b84212bbc_2_10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b84212bbc_2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b84212bbc_2_11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b84212bbc_2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b84212bbc_2_12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b84212bbc_2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b84212bbc_2_13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b84212bbc_2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b84212bbc_2_13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b84212bbc_2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b84212bbc_2_14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b84212bbc_2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c51c7fa08_3_1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c51c7fa08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showMasterSp="0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2382" y="6400800"/>
            <a:ext cx="91416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2" y="6334316"/>
            <a:ext cx="9141600" cy="6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822960" y="758952"/>
            <a:ext cx="7543800" cy="356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825038" y="4455621"/>
            <a:ext cx="7543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822961" y="6459786"/>
            <a:ext cx="1854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2764639" y="6459786"/>
            <a:ext cx="36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22" name="Google Shape;22;p2"/>
          <p:cNvCxnSpPr/>
          <p:nvPr/>
        </p:nvCxnSpPr>
        <p:spPr>
          <a:xfrm>
            <a:off x="905744" y="4343400"/>
            <a:ext cx="740670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" type="body"/>
          </p:nvPr>
        </p:nvSpPr>
        <p:spPr>
          <a:xfrm rot="5400000">
            <a:off x="2583210" y="85484"/>
            <a:ext cx="4023300" cy="75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10" type="dt"/>
          </p:nvPr>
        </p:nvSpPr>
        <p:spPr>
          <a:xfrm>
            <a:off x="822961" y="6459786"/>
            <a:ext cx="1854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idx="11" type="ftr"/>
          </p:nvPr>
        </p:nvSpPr>
        <p:spPr>
          <a:xfrm>
            <a:off x="2764639" y="6459786"/>
            <a:ext cx="36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showMasterSp="0" type="vertTitleAndTx">
  <p:cSld name="VERTICAL_TITLE_AND_VERTICAL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2382" y="6400800"/>
            <a:ext cx="91416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2" y="6334316"/>
            <a:ext cx="9141600" cy="6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2"/>
          <p:cNvSpPr txBox="1"/>
          <p:nvPr>
            <p:ph type="title"/>
          </p:nvPr>
        </p:nvSpPr>
        <p:spPr>
          <a:xfrm rot="5400000">
            <a:off x="4649550" y="2306502"/>
            <a:ext cx="5760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" type="body"/>
          </p:nvPr>
        </p:nvSpPr>
        <p:spPr>
          <a:xfrm rot="5400000">
            <a:off x="648975" y="391902"/>
            <a:ext cx="5760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10" type="dt"/>
          </p:nvPr>
        </p:nvSpPr>
        <p:spPr>
          <a:xfrm>
            <a:off x="822961" y="6459786"/>
            <a:ext cx="1854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11" type="ftr"/>
          </p:nvPr>
        </p:nvSpPr>
        <p:spPr>
          <a:xfrm>
            <a:off x="2764639" y="6459786"/>
            <a:ext cx="36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822959" y="1845734"/>
            <a:ext cx="75438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822961" y="6459786"/>
            <a:ext cx="1854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2764639" y="6459786"/>
            <a:ext cx="36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showMasterSp="0" type="secHead">
  <p:cSld name="SECTION_HEADER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2382" y="6400800"/>
            <a:ext cx="91416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12" y="6334316"/>
            <a:ext cx="9141600" cy="6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822960" y="758952"/>
            <a:ext cx="7543800" cy="356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b="0"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822960" y="4453128"/>
            <a:ext cx="7543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0" type="dt"/>
          </p:nvPr>
        </p:nvSpPr>
        <p:spPr>
          <a:xfrm>
            <a:off x="822961" y="6459786"/>
            <a:ext cx="1854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1" type="ftr"/>
          </p:nvPr>
        </p:nvSpPr>
        <p:spPr>
          <a:xfrm>
            <a:off x="2764639" y="6459786"/>
            <a:ext cx="36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7" name="Google Shape;37;p4"/>
          <p:cNvCxnSpPr/>
          <p:nvPr/>
        </p:nvCxnSpPr>
        <p:spPr>
          <a:xfrm>
            <a:off x="905744" y="4343400"/>
            <a:ext cx="740670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822960" y="1845734"/>
            <a:ext cx="37032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663440" y="1845735"/>
            <a:ext cx="37032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0" type="dt"/>
          </p:nvPr>
        </p:nvSpPr>
        <p:spPr>
          <a:xfrm>
            <a:off x="822961" y="6459786"/>
            <a:ext cx="1854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1" type="ftr"/>
          </p:nvPr>
        </p:nvSpPr>
        <p:spPr>
          <a:xfrm>
            <a:off x="2764639" y="6459786"/>
            <a:ext cx="36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822960" y="1846052"/>
            <a:ext cx="37032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822960" y="2582334"/>
            <a:ext cx="3703200" cy="33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3" type="body"/>
          </p:nvPr>
        </p:nvSpPr>
        <p:spPr>
          <a:xfrm>
            <a:off x="4663440" y="1846052"/>
            <a:ext cx="37032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6"/>
          <p:cNvSpPr txBox="1"/>
          <p:nvPr>
            <p:ph idx="4" type="body"/>
          </p:nvPr>
        </p:nvSpPr>
        <p:spPr>
          <a:xfrm>
            <a:off x="4663440" y="2582334"/>
            <a:ext cx="3703200" cy="33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0" type="dt"/>
          </p:nvPr>
        </p:nvSpPr>
        <p:spPr>
          <a:xfrm>
            <a:off x="822961" y="6459786"/>
            <a:ext cx="1854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11" type="ftr"/>
          </p:nvPr>
        </p:nvSpPr>
        <p:spPr>
          <a:xfrm>
            <a:off x="2764639" y="6459786"/>
            <a:ext cx="36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0" type="dt"/>
          </p:nvPr>
        </p:nvSpPr>
        <p:spPr>
          <a:xfrm>
            <a:off x="822961" y="6459786"/>
            <a:ext cx="1854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1" type="ftr"/>
          </p:nvPr>
        </p:nvSpPr>
        <p:spPr>
          <a:xfrm>
            <a:off x="2764639" y="6459786"/>
            <a:ext cx="36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showMasterSp="0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>
            <a:off x="2382" y="6400800"/>
            <a:ext cx="91416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12" y="6334316"/>
            <a:ext cx="9141600" cy="6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8"/>
          <p:cNvSpPr txBox="1"/>
          <p:nvPr>
            <p:ph idx="10" type="dt"/>
          </p:nvPr>
        </p:nvSpPr>
        <p:spPr>
          <a:xfrm>
            <a:off x="822961" y="6459786"/>
            <a:ext cx="1854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1" type="ftr"/>
          </p:nvPr>
        </p:nvSpPr>
        <p:spPr>
          <a:xfrm>
            <a:off x="2764639" y="6459786"/>
            <a:ext cx="36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showMasterSp="0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13" y="0"/>
            <a:ext cx="30381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3030053" y="0"/>
            <a:ext cx="48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9"/>
          <p:cNvSpPr txBox="1"/>
          <p:nvPr>
            <p:ph type="title"/>
          </p:nvPr>
        </p:nvSpPr>
        <p:spPr>
          <a:xfrm>
            <a:off x="342900" y="594359"/>
            <a:ext cx="24003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600450" y="731520"/>
            <a:ext cx="4869300" cy="52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342900" y="2926080"/>
            <a:ext cx="2400300" cy="33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349134" y="6459786"/>
            <a:ext cx="1963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600450" y="6459786"/>
            <a:ext cx="3486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showMasterSp="0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9141600" cy="190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2" y="4915076"/>
            <a:ext cx="9141600" cy="6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0"/>
          <p:cNvSpPr txBox="1"/>
          <p:nvPr>
            <p:ph type="title"/>
          </p:nvPr>
        </p:nvSpPr>
        <p:spPr>
          <a:xfrm>
            <a:off x="822960" y="5074920"/>
            <a:ext cx="75852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0"/>
          <p:cNvSpPr/>
          <p:nvPr>
            <p:ph idx="2" type="pic"/>
          </p:nvPr>
        </p:nvSpPr>
        <p:spPr>
          <a:xfrm>
            <a:off x="12" y="0"/>
            <a:ext cx="9144000" cy="4915200"/>
          </a:xfrm>
          <a:prstGeom prst="rect">
            <a:avLst/>
          </a:prstGeom>
          <a:solidFill>
            <a:srgbClr val="D2CDB0"/>
          </a:solidFill>
          <a:ln>
            <a:noFill/>
          </a:ln>
        </p:spPr>
        <p:txBody>
          <a:bodyPr anchorCtr="0" anchor="t" bIns="45700" lIns="457200" spcFirstLastPara="1" rIns="0" wrap="square" tIns="4572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b="0" i="0" sz="32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" type="body"/>
          </p:nvPr>
        </p:nvSpPr>
        <p:spPr>
          <a:xfrm>
            <a:off x="822960" y="5907024"/>
            <a:ext cx="75894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0" name="Google Shape;80;p10"/>
          <p:cNvSpPr txBox="1"/>
          <p:nvPr>
            <p:ph idx="10" type="dt"/>
          </p:nvPr>
        </p:nvSpPr>
        <p:spPr>
          <a:xfrm>
            <a:off x="822961" y="6459786"/>
            <a:ext cx="1854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11" type="ftr"/>
          </p:nvPr>
        </p:nvSpPr>
        <p:spPr>
          <a:xfrm>
            <a:off x="2764639" y="6459786"/>
            <a:ext cx="36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0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0" y="6334315"/>
            <a:ext cx="9144000" cy="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i="0" sz="4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822959" y="1845734"/>
            <a:ext cx="75438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822961" y="6459786"/>
            <a:ext cx="1854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1" type="ftr"/>
          </p:nvPr>
        </p:nvSpPr>
        <p:spPr>
          <a:xfrm>
            <a:off x="2764639" y="6459786"/>
            <a:ext cx="36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895149" y="1737845"/>
            <a:ext cx="747510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talktotransformer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nlpprogress.com/english/word_sense_disambiguation.html" TargetMode="External"/><Relationship Id="rId4" Type="http://schemas.openxmlformats.org/officeDocument/2006/relationships/hyperlink" Target="http://nlpprogress.com/english/word_sense_disambiguation.html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hyperlink" Target="http://jalammar.github.io/illustrated-bert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hyperlink" Target="http://jalammar.github.io/illustrated-bert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10300" y="1565025"/>
            <a:ext cx="4762500" cy="478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>
            <p:ph type="ctrTitle"/>
          </p:nvPr>
        </p:nvSpPr>
        <p:spPr>
          <a:xfrm>
            <a:off x="1048585" y="-433748"/>
            <a:ext cx="7543800" cy="35661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Largue Neural </a:t>
            </a:r>
            <a:r>
              <a:rPr lang="es" sz="6000"/>
              <a:t>language</a:t>
            </a:r>
            <a:r>
              <a:rPr lang="es" sz="6000"/>
              <a:t> representation models for WSD</a:t>
            </a:r>
            <a:endParaRPr sz="6000"/>
          </a:p>
        </p:txBody>
      </p:sp>
      <p:sp>
        <p:nvSpPr>
          <p:cNvPr id="103" name="Google Shape;103;p13"/>
          <p:cNvSpPr txBox="1"/>
          <p:nvPr>
            <p:ph idx="1" type="subTitle"/>
          </p:nvPr>
        </p:nvSpPr>
        <p:spPr>
          <a:xfrm>
            <a:off x="800088" y="3619371"/>
            <a:ext cx="7543800" cy="1143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200"/>
              </a:spcAft>
              <a:buNone/>
            </a:pPr>
            <a:r>
              <a:rPr lang="es"/>
              <a:t>Iker García</a:t>
            </a:r>
            <a:endParaRPr/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9675" y="2703450"/>
            <a:ext cx="4387075" cy="380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3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Large Neural Language representation models</a:t>
            </a:r>
            <a:endParaRPr/>
          </a:p>
        </p:txBody>
      </p:sp>
      <p:sp>
        <p:nvSpPr>
          <p:cNvPr id="177" name="Google Shape;177;p22"/>
          <p:cNvSpPr txBox="1"/>
          <p:nvPr>
            <p:ph idx="1" type="body"/>
          </p:nvPr>
        </p:nvSpPr>
        <p:spPr>
          <a:xfrm>
            <a:off x="822959" y="1845734"/>
            <a:ext cx="7543800" cy="40233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/>
              <a:t>Sota in in a large variety of NLP tasks: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Question answering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Machine translation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Commonsense Inference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Semantic Textual Similarity Benchmark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Recognizing Textual Entailment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Sentiment Analysis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More...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2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</a:t>
            </a:r>
            <a:r>
              <a:rPr lang="es"/>
              <a:t>et's try it!!</a:t>
            </a:r>
            <a:endParaRPr/>
          </a:p>
        </p:txBody>
      </p:sp>
      <p:sp>
        <p:nvSpPr>
          <p:cNvPr id="184" name="Google Shape;184;p23"/>
          <p:cNvSpPr txBox="1"/>
          <p:nvPr>
            <p:ph idx="1" type="body"/>
          </p:nvPr>
        </p:nvSpPr>
        <p:spPr>
          <a:xfrm>
            <a:off x="822959" y="1845734"/>
            <a:ext cx="7543800" cy="40233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rPr lang="es"/>
              <a:t>GPT2: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https://talktotransformer.com/</a:t>
            </a:r>
            <a:endParaRPr/>
          </a:p>
        </p:txBody>
      </p:sp>
      <p:sp>
        <p:nvSpPr>
          <p:cNvPr id="185" name="Google Shape;185;p23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Word Sense Disambiguation</a:t>
            </a:r>
            <a:endParaRPr/>
          </a:p>
        </p:txBody>
      </p:sp>
      <p:sp>
        <p:nvSpPr>
          <p:cNvPr id="111" name="Google Shape;111;p14"/>
          <p:cNvSpPr txBox="1"/>
          <p:nvPr>
            <p:ph idx="1" type="body"/>
          </p:nvPr>
        </p:nvSpPr>
        <p:spPr>
          <a:xfrm>
            <a:off x="822959" y="1845734"/>
            <a:ext cx="7543800" cy="40233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/>
              <a:t>Bass</a:t>
            </a:r>
            <a:r>
              <a:rPr lang="es"/>
              <a:t>:</a:t>
            </a:r>
            <a:endParaRPr/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A type of fish</a:t>
            </a:r>
            <a:endParaRPr/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Tones of low frequency</a:t>
            </a:r>
            <a:endParaRPr/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A type of instrument</a:t>
            </a:r>
            <a:endParaRPr/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I went fishing for some sea </a:t>
            </a:r>
            <a:r>
              <a:rPr b="1" lang="es"/>
              <a:t>bass</a:t>
            </a:r>
            <a:r>
              <a:rPr lang="es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The </a:t>
            </a:r>
            <a:r>
              <a:rPr b="1" lang="es"/>
              <a:t>bass</a:t>
            </a:r>
            <a:r>
              <a:rPr lang="es"/>
              <a:t> line of the song is too weak.</a:t>
            </a:r>
            <a:endParaRPr i="1" sz="105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050596">
            <a:off x="5138331" y="2837073"/>
            <a:ext cx="4098188" cy="1841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570951" y="1985275"/>
            <a:ext cx="3337524" cy="444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4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/>
          <p:nvPr>
            <p:ph type="title"/>
          </p:nvPr>
        </p:nvSpPr>
        <p:spPr>
          <a:xfrm>
            <a:off x="822958" y="286600"/>
            <a:ext cx="18408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SOTA</a:t>
            </a:r>
            <a:endParaRPr/>
          </a:p>
        </p:txBody>
      </p:sp>
      <p:sp>
        <p:nvSpPr>
          <p:cNvPr id="120" name="Google Shape;120;p15"/>
          <p:cNvSpPr txBox="1"/>
          <p:nvPr>
            <p:ph idx="1" type="body"/>
          </p:nvPr>
        </p:nvSpPr>
        <p:spPr>
          <a:xfrm>
            <a:off x="455234" y="1786109"/>
            <a:ext cx="7543800" cy="40233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Source: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http://nlpprogress.com/english/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rPr lang="es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word_sense_disambiguation.html</a:t>
            </a:r>
            <a:endParaRPr sz="1800"/>
          </a:p>
        </p:txBody>
      </p:sp>
      <p:pic>
        <p:nvPicPr>
          <p:cNvPr id="121" name="Google Shape;121;p15"/>
          <p:cNvPicPr preferRelativeResize="0"/>
          <p:nvPr/>
        </p:nvPicPr>
        <p:blipFill rotWithShape="1">
          <a:blip r:embed="rId5">
            <a:alphaModFix/>
          </a:blip>
          <a:srcRect b="0" l="0" r="10321" t="0"/>
          <a:stretch/>
        </p:blipFill>
        <p:spPr>
          <a:xfrm>
            <a:off x="4164025" y="432325"/>
            <a:ext cx="4801098" cy="533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23228" y="1123025"/>
            <a:ext cx="1840800" cy="11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Large Neural Language representation models</a:t>
            </a:r>
            <a:endParaRPr/>
          </a:p>
        </p:txBody>
      </p:sp>
      <p:pic>
        <p:nvPicPr>
          <p:cNvPr id="129" name="Google Shape;12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0625" y="1797050"/>
            <a:ext cx="5709100" cy="3925301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6"/>
          <p:cNvSpPr txBox="1"/>
          <p:nvPr/>
        </p:nvSpPr>
        <p:spPr>
          <a:xfrm>
            <a:off x="2126175" y="5782000"/>
            <a:ext cx="56529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BERT training: Source: </a:t>
            </a:r>
            <a:r>
              <a:rPr lang="es" u="sng">
                <a:solidFill>
                  <a:schemeClr val="hlink"/>
                </a:solidFill>
                <a:hlinkClick r:id="rId4"/>
              </a:rPr>
              <a:t>http://jalammar.github.io/illustrated-bert/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6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Large Neural Language representation models</a:t>
            </a:r>
            <a:endParaRPr/>
          </a:p>
        </p:txBody>
      </p:sp>
      <p:pic>
        <p:nvPicPr>
          <p:cNvPr id="137" name="Google Shape;1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438" y="3510875"/>
            <a:ext cx="8637125" cy="221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 txBox="1"/>
          <p:nvPr/>
        </p:nvSpPr>
        <p:spPr>
          <a:xfrm>
            <a:off x="655975" y="1987825"/>
            <a:ext cx="7434600" cy="12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BERT (Devlin et al. 2018)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OpenAI GPT2 (Radford et al. 2019)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ELMO (Peters et al. 2018)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XLNet (Yang et al. 2019). Released yesterday, better than BERT!!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Models explained: </a:t>
            </a:r>
            <a:r>
              <a:rPr lang="es" u="sng">
                <a:solidFill>
                  <a:schemeClr val="hlink"/>
                </a:solidFill>
                <a:hlinkClick r:id="rId4"/>
              </a:rPr>
              <a:t>http://jalammar.github.io/illustrated-bert/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7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Huge amount of training data!!!!</a:t>
            </a:r>
            <a:endParaRPr/>
          </a:p>
        </p:txBody>
      </p:sp>
      <p:sp>
        <p:nvSpPr>
          <p:cNvPr id="145" name="Google Shape;145;p18"/>
          <p:cNvSpPr txBox="1"/>
          <p:nvPr>
            <p:ph idx="1" type="body"/>
          </p:nvPr>
        </p:nvSpPr>
        <p:spPr>
          <a:xfrm>
            <a:off x="822959" y="1845734"/>
            <a:ext cx="7543800" cy="40233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GPT2 Large: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	40 GB Corpus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	32 Google Cloud TPU V3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rPr lang="es"/>
              <a:t>	</a:t>
            </a:r>
            <a:endParaRPr/>
          </a:p>
        </p:txBody>
      </p:sp>
      <p:pic>
        <p:nvPicPr>
          <p:cNvPr id="146" name="Google Shape;14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0200" y="3379300"/>
            <a:ext cx="4564675" cy="28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8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Huge amount of training data!!!!</a:t>
            </a:r>
            <a:endParaRPr/>
          </a:p>
        </p:txBody>
      </p:sp>
      <p:sp>
        <p:nvSpPr>
          <p:cNvPr id="153" name="Google Shape;153;p19"/>
          <p:cNvSpPr txBox="1"/>
          <p:nvPr>
            <p:ph idx="1" type="body"/>
          </p:nvPr>
        </p:nvSpPr>
        <p:spPr>
          <a:xfrm>
            <a:off x="822959" y="1845734"/>
            <a:ext cx="7543800" cy="40233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40GB of Data ~= 5.834.564.596 words ~= 38639500 pages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200"/>
              </a:spcAft>
              <a:buNone/>
            </a:pPr>
            <a:r>
              <a:rPr lang="es"/>
              <a:t>	</a:t>
            </a:r>
            <a:endParaRPr/>
          </a:p>
        </p:txBody>
      </p:sp>
      <p:sp>
        <p:nvSpPr>
          <p:cNvPr id="154" name="Google Shape;154;p19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Huge amount of training data!!!!</a:t>
            </a:r>
            <a:endParaRPr/>
          </a:p>
        </p:txBody>
      </p:sp>
      <p:sp>
        <p:nvSpPr>
          <p:cNvPr id="160" name="Google Shape;160;p20"/>
          <p:cNvSpPr txBox="1"/>
          <p:nvPr>
            <p:ph idx="1" type="body"/>
          </p:nvPr>
        </p:nvSpPr>
        <p:spPr>
          <a:xfrm>
            <a:off x="822959" y="1845734"/>
            <a:ext cx="7543800" cy="40233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40GB of Data ~= 5.834.564.596 words </a:t>
            </a:r>
            <a:r>
              <a:rPr lang="es"/>
              <a:t>~=</a:t>
            </a:r>
            <a:r>
              <a:rPr lang="es"/>
              <a:t> 38639500 pages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/>
              <a:t>6182.32 meters</a:t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200"/>
              </a:spcAft>
              <a:buNone/>
            </a:pPr>
            <a:r>
              <a:rPr lang="es"/>
              <a:t>	</a:t>
            </a:r>
            <a:endParaRPr/>
          </a:p>
        </p:txBody>
      </p:sp>
      <p:pic>
        <p:nvPicPr>
          <p:cNvPr id="161" name="Google Shape;1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875" y="2836125"/>
            <a:ext cx="4353201" cy="3262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0"/>
          <p:cNvSpPr txBox="1"/>
          <p:nvPr/>
        </p:nvSpPr>
        <p:spPr>
          <a:xfrm>
            <a:off x="5293350" y="3369075"/>
            <a:ext cx="2914800" cy="13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As tall as 7,5 Burj Khalifa (828m) stacked one on top of the other!!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0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/>
          <p:nvPr>
            <p:ph type="title"/>
          </p:nvPr>
        </p:nvSpPr>
        <p:spPr>
          <a:xfrm>
            <a:off x="822960" y="286604"/>
            <a:ext cx="75438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Huge amount of training data!!!!</a:t>
            </a:r>
            <a:endParaRPr/>
          </a:p>
        </p:txBody>
      </p:sp>
      <p:sp>
        <p:nvSpPr>
          <p:cNvPr id="169" name="Google Shape;169;p21"/>
          <p:cNvSpPr txBox="1"/>
          <p:nvPr>
            <p:ph idx="1" type="body"/>
          </p:nvPr>
        </p:nvSpPr>
        <p:spPr>
          <a:xfrm>
            <a:off x="822959" y="1845734"/>
            <a:ext cx="7543800" cy="40233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32 Google Cloud TPU V3 = </a:t>
            </a:r>
            <a:r>
              <a:rPr b="1" lang="es"/>
              <a:t>13440 Tflops </a:t>
            </a:r>
            <a:r>
              <a:rPr lang="es"/>
              <a:t>(The GPUs inside the computers on this class have 2 Tflops…)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Training GPT2 using Google Cloud cost around 43K $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70" name="Google Shape;17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7049" y="3099550"/>
            <a:ext cx="4149900" cy="311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/>
          <p:nvPr>
            <p:ph idx="12" type="sldNum"/>
          </p:nvPr>
        </p:nvSpPr>
        <p:spPr>
          <a:xfrm>
            <a:off x="7425344" y="6459786"/>
            <a:ext cx="984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trospección">
  <a:themeElements>
    <a:clrScheme name="Retrospección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